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4" r:id="rId1"/>
    <p:sldMasterId id="2147483685" r:id="rId2"/>
  </p:sldMasterIdLst>
  <p:notesMasterIdLst>
    <p:notesMasterId r:id="rId1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12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7" name="Google Shape;1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6" name="Google Shape;2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5" name="Google Shape;28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20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3.png"/><Relationship Id="rId4" Type="http://schemas.openxmlformats.org/officeDocument/2006/relationships/image" Target="../media/image2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5.png"/><Relationship Id="rId4" Type="http://schemas.openxmlformats.org/officeDocument/2006/relationships/image" Target="../media/image28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png"/><Relationship Id="rId4" Type="http://schemas.openxmlformats.org/officeDocument/2006/relationships/image" Target="../media/image20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9.png"/><Relationship Id="rId4" Type="http://schemas.openxmlformats.org/officeDocument/2006/relationships/image" Target="../media/image2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1.png"/><Relationship Id="rId4" Type="http://schemas.openxmlformats.org/officeDocument/2006/relationships/image" Target="../media/image28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ESTILO 2">
  <p:cSld name="PORTADA ESTILO 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 descr="Sin título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829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SQUEMA GRAL 2B">
  <p:cSld name="ESQUEMA GRAL 2B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11" descr="Template_PPT_Mesa de trabajo 24 copia 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91384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ÍTULO ESTILO 2">
  <p:cSld name="CAPÍTULO ESTILO 2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12" descr="Sin título7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917977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CIÓN2">
  <p:cSld name="SECCIÓN2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3" descr="Sin título8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4" y="0"/>
            <a:ext cx="925675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3"/>
          <p:cNvSpPr txBox="1"/>
          <p:nvPr/>
        </p:nvSpPr>
        <p:spPr>
          <a:xfrm>
            <a:off x="-3091833" y="-936348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endParaRPr sz="8000" b="1" i="0" u="none" strike="noStrike" cap="none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ÍTULO ESTILO 3">
  <p:cSld name="CAPÍTULO ESTILO 3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4" descr="Sin título9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3" y="0"/>
            <a:ext cx="926958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">
  <p:cSld name="Portada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03049" y="2394092"/>
            <a:ext cx="3555713" cy="274940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39" name="Google Shape;39;p15"/>
          <p:cNvPicPr preferRelativeResize="0"/>
          <p:nvPr/>
        </p:nvPicPr>
        <p:blipFill rotWithShape="1">
          <a:blip r:embed="rId3">
            <a:alphaModFix/>
          </a:blip>
          <a:srcRect l="10521" t="17753" r="14498" b="22946"/>
          <a:stretch/>
        </p:blipFill>
        <p:spPr>
          <a:xfrm>
            <a:off x="0" y="-1"/>
            <a:ext cx="695259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112" y="3394444"/>
            <a:ext cx="1739372" cy="1055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80327" y="2518174"/>
            <a:ext cx="1864519" cy="792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 y objetos">
  <p:cSld name="1_Título y objeto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46" name="Google Shape;46;p16"/>
          <p:cNvSpPr/>
          <p:nvPr/>
        </p:nvSpPr>
        <p:spPr>
          <a:xfrm rot="-607337">
            <a:off x="-2221746" y="-134799"/>
            <a:ext cx="11800759" cy="12313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16"/>
          <p:cNvSpPr/>
          <p:nvPr/>
        </p:nvSpPr>
        <p:spPr>
          <a:xfrm rot="-269422">
            <a:off x="-990360" y="133557"/>
            <a:ext cx="10605755" cy="9917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16"/>
          <p:cNvSpPr/>
          <p:nvPr/>
        </p:nvSpPr>
        <p:spPr>
          <a:xfrm>
            <a:off x="-968311" y="148595"/>
            <a:ext cx="10631006" cy="1069467"/>
          </a:xfrm>
          <a:prstGeom prst="rect">
            <a:avLst/>
          </a:prstGeom>
          <a:solidFill>
            <a:srgbClr val="0099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>
  <p:cSld name="Título y objeto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53" name="Google Shape;53;p17"/>
          <p:cNvSpPr/>
          <p:nvPr/>
        </p:nvSpPr>
        <p:spPr>
          <a:xfrm rot="-607337">
            <a:off x="-2221746" y="-134799"/>
            <a:ext cx="11800759" cy="1231376"/>
          </a:xfrm>
          <a:prstGeom prst="rect">
            <a:avLst/>
          </a:prstGeom>
          <a:solidFill>
            <a:srgbClr val="0099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7"/>
          <p:cNvSpPr/>
          <p:nvPr/>
        </p:nvSpPr>
        <p:spPr>
          <a:xfrm rot="-269422">
            <a:off x="-990360" y="133557"/>
            <a:ext cx="10605755" cy="9917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7"/>
          <p:cNvSpPr/>
          <p:nvPr/>
        </p:nvSpPr>
        <p:spPr>
          <a:xfrm>
            <a:off x="-968311" y="148595"/>
            <a:ext cx="10631006" cy="106946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rmación">
  <p:cSld name="Formació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8" descr="D:\2015\_MG_1747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6858000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58;p18"/>
          <p:cNvGrpSpPr/>
          <p:nvPr/>
        </p:nvGrpSpPr>
        <p:grpSpPr>
          <a:xfrm>
            <a:off x="0" y="0"/>
            <a:ext cx="9144001" cy="5143500"/>
            <a:chOff x="0" y="0"/>
            <a:chExt cx="9144001" cy="6858000"/>
          </a:xfrm>
        </p:grpSpPr>
        <p:sp>
          <p:nvSpPr>
            <p:cNvPr id="59" name="Google Shape;59;p18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431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0" name="Google Shape;60;p18"/>
            <p:cNvPicPr preferRelativeResize="0"/>
            <p:nvPr/>
          </p:nvPicPr>
          <p:blipFill rotWithShape="1">
            <a:blip r:embed="rId3">
              <a:alphaModFix/>
            </a:blip>
            <a:srcRect l="50000" t="14562" r="-4532" b="14561"/>
            <a:stretch/>
          </p:blipFill>
          <p:spPr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18"/>
            <p:cNvPicPr preferRelativeResize="0"/>
            <p:nvPr/>
          </p:nvPicPr>
          <p:blipFill rotWithShape="1">
            <a:blip r:embed="rId4">
              <a:alphaModFix/>
            </a:blip>
            <a:srcRect t="14312" r="17370"/>
            <a:stretch/>
          </p:blipFill>
          <p:spPr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061325" y="2782887"/>
              <a:ext cx="573087" cy="5508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" name="Google Shape;63;p18"/>
          <p:cNvSpPr txBox="1"/>
          <p:nvPr/>
        </p:nvSpPr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leo">
  <p:cSld name="Empleo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grpSp>
        <p:nvGrpSpPr>
          <p:cNvPr id="71" name="Google Shape;71;p19"/>
          <p:cNvGrpSpPr/>
          <p:nvPr/>
        </p:nvGrpSpPr>
        <p:grpSpPr>
          <a:xfrm>
            <a:off x="-495300" y="-952756"/>
            <a:ext cx="10278090" cy="6763121"/>
            <a:chOff x="-495300" y="-1270341"/>
            <a:chExt cx="10278090" cy="9017494"/>
          </a:xfrm>
        </p:grpSpPr>
        <p:pic>
          <p:nvPicPr>
            <p:cNvPr id="72" name="Google Shape;72;p19" descr="D:\Fotos\Empleo\10 Final_22.jpg"/>
            <p:cNvPicPr preferRelativeResize="0"/>
            <p:nvPr/>
          </p:nvPicPr>
          <p:blipFill rotWithShape="1">
            <a:blip r:embed="rId2">
              <a:alphaModFix/>
            </a:blip>
            <a:srcRect b="-10827"/>
            <a:stretch/>
          </p:blipFill>
          <p:spPr>
            <a:xfrm>
              <a:off x="0" y="-611035"/>
              <a:ext cx="9144000" cy="83581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" name="Google Shape;73;p19"/>
            <p:cNvSpPr/>
            <p:nvPr/>
          </p:nvSpPr>
          <p:spPr>
            <a:xfrm>
              <a:off x="-495300" y="137072"/>
              <a:ext cx="9639300" cy="1756900"/>
            </a:xfrm>
            <a:prstGeom prst="rect">
              <a:avLst/>
            </a:prstGeom>
            <a:solidFill>
              <a:srgbClr val="080808">
                <a:alpha val="38431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9"/>
            <p:cNvSpPr txBox="1"/>
            <p:nvPr/>
          </p:nvSpPr>
          <p:spPr>
            <a:xfrm>
              <a:off x="0" y="0"/>
              <a:ext cx="9144000" cy="6857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1397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5" name="Google Shape;75;p19"/>
            <p:cNvPicPr preferRelativeResize="0"/>
            <p:nvPr/>
          </p:nvPicPr>
          <p:blipFill rotWithShape="1">
            <a:blip r:embed="rId3">
              <a:alphaModFix/>
            </a:blip>
            <a:srcRect l="46767" b="14698"/>
            <a:stretch/>
          </p:blipFill>
          <p:spPr>
            <a:xfrm>
              <a:off x="-1" y="-1270341"/>
              <a:ext cx="3137061" cy="82544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786588" y="-1091939"/>
              <a:ext cx="2996202" cy="78339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1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957812" y="2627565"/>
              <a:ext cx="817200" cy="817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rendimiento">
  <p:cSld name="Emprendimiento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82" name="Google Shape;82;p20" descr="D:\Fotos\Fondo Emprender\emprendedores\_MG_4258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1"/>
            <a:ext cx="6857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0"/>
          <p:cNvSpPr/>
          <p:nvPr/>
        </p:nvSpPr>
        <p:spPr>
          <a:xfrm>
            <a:off x="970893" y="3239814"/>
            <a:ext cx="9639300" cy="1277007"/>
          </a:xfrm>
          <a:prstGeom prst="rect">
            <a:avLst/>
          </a:prstGeom>
          <a:solidFill>
            <a:srgbClr val="080808">
              <a:alpha val="38431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20"/>
          <p:cNvSpPr txBox="1"/>
          <p:nvPr/>
        </p:nvSpPr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0"/>
          <p:cNvPicPr preferRelativeResize="0"/>
          <p:nvPr/>
        </p:nvPicPr>
        <p:blipFill rotWithShape="1">
          <a:blip r:embed="rId3">
            <a:alphaModFix/>
          </a:blip>
          <a:srcRect l="50000" t="11628" r="-3743" b="17500"/>
          <a:stretch/>
        </p:blipFill>
        <p:spPr>
          <a:xfrm>
            <a:off x="1" y="0"/>
            <a:ext cx="246455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0185" y="-230625"/>
            <a:ext cx="1770878" cy="4602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59987" y="1394913"/>
            <a:ext cx="530180" cy="522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SQUEMA GRAL 2A">
  <p:cSld name="ESQUEMA GRAL 2A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" descr="Template_PPT_Mesa de trabajo 24 copia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91384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orld Skills">
  <p:cSld name="World Skill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-1"/>
            <a:ext cx="6858001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21"/>
          <p:cNvGrpSpPr/>
          <p:nvPr/>
        </p:nvGrpSpPr>
        <p:grpSpPr>
          <a:xfrm>
            <a:off x="0" y="0"/>
            <a:ext cx="9144001" cy="5143500"/>
            <a:chOff x="0" y="0"/>
            <a:chExt cx="9144001" cy="6858000"/>
          </a:xfrm>
        </p:grpSpPr>
        <p:sp>
          <p:nvSpPr>
            <p:cNvPr id="91" name="Google Shape;91;p21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431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2" name="Google Shape;92;p21"/>
            <p:cNvPicPr preferRelativeResize="0"/>
            <p:nvPr/>
          </p:nvPicPr>
          <p:blipFill rotWithShape="1">
            <a:blip r:embed="rId3">
              <a:alphaModFix/>
            </a:blip>
            <a:srcRect l="50000" t="14562" r="-4532" b="14561"/>
            <a:stretch/>
          </p:blipFill>
          <p:spPr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21"/>
            <p:cNvPicPr preferRelativeResize="0"/>
            <p:nvPr/>
          </p:nvPicPr>
          <p:blipFill rotWithShape="1">
            <a:blip r:embed="rId4">
              <a:alphaModFix/>
            </a:blip>
            <a:srcRect t="14312" r="17370"/>
            <a:stretch/>
          </p:blipFill>
          <p:spPr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4" name="Google Shape;94;p21"/>
          <p:cNvSpPr txBox="1"/>
          <p:nvPr/>
        </p:nvSpPr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98" name="Google Shape;98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97186" y="2072150"/>
            <a:ext cx="517211" cy="484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ustrial">
  <p:cSld name="Industrial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103" name="Google Shape;103;p22"/>
          <p:cNvPicPr preferRelativeResize="0"/>
          <p:nvPr/>
        </p:nvPicPr>
        <p:blipFill rotWithShape="1">
          <a:blip r:embed="rId2">
            <a:alphaModFix/>
          </a:blip>
          <a:srcRect b="-934"/>
          <a:stretch/>
        </p:blipFill>
        <p:spPr>
          <a:xfrm>
            <a:off x="-1" y="0"/>
            <a:ext cx="6858001" cy="523809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2"/>
          <p:cNvSpPr/>
          <p:nvPr/>
        </p:nvSpPr>
        <p:spPr>
          <a:xfrm>
            <a:off x="95534" y="102804"/>
            <a:ext cx="9048466" cy="1317675"/>
          </a:xfrm>
          <a:prstGeom prst="rect">
            <a:avLst/>
          </a:prstGeom>
          <a:solidFill>
            <a:srgbClr val="080808">
              <a:alpha val="38431"/>
            </a:srgbClr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"/>
          <p:cNvSpPr txBox="1"/>
          <p:nvPr/>
        </p:nvSpPr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22"/>
          <p:cNvPicPr preferRelativeResize="0"/>
          <p:nvPr/>
        </p:nvPicPr>
        <p:blipFill rotWithShape="1">
          <a:blip r:embed="rId3">
            <a:alphaModFix/>
          </a:blip>
          <a:srcRect l="46767" b="14698"/>
          <a:stretch/>
        </p:blipFill>
        <p:spPr>
          <a:xfrm>
            <a:off x="-1" y="-952756"/>
            <a:ext cx="2352796" cy="619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6588" y="-818954"/>
            <a:ext cx="2247151" cy="587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6521" y="1981199"/>
            <a:ext cx="608418" cy="532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rmación 2">
  <p:cSld name="Formación 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113" name="Google Shape;113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286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3"/>
          <p:cNvSpPr/>
          <p:nvPr/>
        </p:nvSpPr>
        <p:spPr>
          <a:xfrm>
            <a:off x="970893" y="3239814"/>
            <a:ext cx="9639300" cy="1277007"/>
          </a:xfrm>
          <a:prstGeom prst="rect">
            <a:avLst/>
          </a:prstGeom>
          <a:solidFill>
            <a:srgbClr val="080808">
              <a:alpha val="38431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3"/>
          <p:cNvSpPr txBox="1"/>
          <p:nvPr/>
        </p:nvSpPr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p23"/>
          <p:cNvPicPr preferRelativeResize="0"/>
          <p:nvPr/>
        </p:nvPicPr>
        <p:blipFill rotWithShape="1">
          <a:blip r:embed="rId3">
            <a:alphaModFix/>
          </a:blip>
          <a:srcRect l="50000" t="11628" r="-3743" b="17500"/>
          <a:stretch/>
        </p:blipFill>
        <p:spPr>
          <a:xfrm>
            <a:off x="1" y="0"/>
            <a:ext cx="246455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0185" y="-230625"/>
            <a:ext cx="1770878" cy="4602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25335" y="1385822"/>
            <a:ext cx="574172" cy="540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ustrial 2">
  <p:cSld name="Industrial 2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685800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24"/>
          <p:cNvGrpSpPr/>
          <p:nvPr/>
        </p:nvGrpSpPr>
        <p:grpSpPr>
          <a:xfrm>
            <a:off x="0" y="0"/>
            <a:ext cx="9144001" cy="5143500"/>
            <a:chOff x="0" y="0"/>
            <a:chExt cx="9144001" cy="6858000"/>
          </a:xfrm>
        </p:grpSpPr>
        <p:sp>
          <p:nvSpPr>
            <p:cNvPr id="122" name="Google Shape;122;p24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431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3" name="Google Shape;123;p24"/>
            <p:cNvPicPr preferRelativeResize="0"/>
            <p:nvPr/>
          </p:nvPicPr>
          <p:blipFill rotWithShape="1">
            <a:blip r:embed="rId3">
              <a:alphaModFix/>
            </a:blip>
            <a:srcRect l="50000" t="14562" r="-4532" b="14561"/>
            <a:stretch/>
          </p:blipFill>
          <p:spPr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24"/>
            <p:cNvPicPr preferRelativeResize="0"/>
            <p:nvPr/>
          </p:nvPicPr>
          <p:blipFill rotWithShape="1">
            <a:blip r:embed="rId4">
              <a:alphaModFix/>
            </a:blip>
            <a:srcRect t="14312" r="17370"/>
            <a:stretch/>
          </p:blipFill>
          <p:spPr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5" name="Google Shape;125;p24"/>
          <p:cNvSpPr txBox="1"/>
          <p:nvPr/>
        </p:nvSpPr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129" name="Google Shape;129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17183" y="2140032"/>
            <a:ext cx="522685" cy="421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raestructura">
  <p:cSld name="Infraestructura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134" name="Google Shape;134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295" y="-30708"/>
            <a:ext cx="6858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/>
          <p:nvPr/>
        </p:nvSpPr>
        <p:spPr>
          <a:xfrm>
            <a:off x="95534" y="102804"/>
            <a:ext cx="9075762" cy="1317675"/>
          </a:xfrm>
          <a:prstGeom prst="rect">
            <a:avLst/>
          </a:prstGeom>
          <a:solidFill>
            <a:srgbClr val="080808">
              <a:alpha val="38431"/>
            </a:srgbClr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5"/>
          <p:cNvSpPr txBox="1"/>
          <p:nvPr/>
        </p:nvSpPr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25"/>
          <p:cNvPicPr preferRelativeResize="0"/>
          <p:nvPr/>
        </p:nvPicPr>
        <p:blipFill rotWithShape="1">
          <a:blip r:embed="rId3">
            <a:alphaModFix/>
          </a:blip>
          <a:srcRect l="46767" b="14698"/>
          <a:stretch/>
        </p:blipFill>
        <p:spPr>
          <a:xfrm>
            <a:off x="-1" y="-952756"/>
            <a:ext cx="2352796" cy="619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6588" y="-818954"/>
            <a:ext cx="2247151" cy="587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9398" y="1965277"/>
            <a:ext cx="616496" cy="53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ro">
  <p:cSld name="Agro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441457" y="0"/>
            <a:ext cx="6702539" cy="517420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/>
          <p:nvPr/>
        </p:nvSpPr>
        <p:spPr>
          <a:xfrm>
            <a:off x="970893" y="3239814"/>
            <a:ext cx="9639300" cy="1277007"/>
          </a:xfrm>
          <a:prstGeom prst="rect">
            <a:avLst/>
          </a:prstGeom>
          <a:solidFill>
            <a:srgbClr val="080808">
              <a:alpha val="38431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26"/>
          <p:cNvPicPr preferRelativeResize="0"/>
          <p:nvPr/>
        </p:nvPicPr>
        <p:blipFill rotWithShape="1">
          <a:blip r:embed="rId3">
            <a:alphaModFix/>
          </a:blip>
          <a:srcRect l="50000" t="11628" r="-3743" b="17500"/>
          <a:stretch/>
        </p:blipFill>
        <p:spPr>
          <a:xfrm>
            <a:off x="1" y="0"/>
            <a:ext cx="246455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0185" y="-230625"/>
            <a:ext cx="1770878" cy="4602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83740" y="1310184"/>
            <a:ext cx="644857" cy="644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6" name="Google Shape;156;p2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7" name="Google Shape;15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0" name="Google Shape;160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8" name="Google Shape;168;p3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9" name="Google Shape;169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CIÓN ESTILO 3">
  <p:cSld name="SECCIÓN ESTILO 3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4" descr="Sin título1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4" y="0"/>
            <a:ext cx="92567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6" name="Google Shape;176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79" name="Google Shape;179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88" name="Google Shape;188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7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1" name="Google Shape;191;p3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2" name="Google Shape;192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">
  <p:cSld name="FINAL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5" descr="Sin título1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4" y="0"/>
            <a:ext cx="92567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ESTILO 1">
  <p:cSld name="PORTADA ESTILO 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6" descr="Sin títul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974" y="1"/>
            <a:ext cx="9269582" cy="5156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SQUEMA GENERAL">
  <p:cSld name="ESQUEMA GENERAL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7" descr="Sin título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91669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ÍTULO ESTILO 1">
  <p:cSld name="CAPÍTULO ESTILO 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8" descr="Sin título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975" y="0"/>
            <a:ext cx="92567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CIÓN1">
  <p:cSld name="SECCIÓN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9" descr="Sin título5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6965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SQUEMA GRAL 2">
  <p:cSld name="ESQUEMA GRAL 2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10" descr="Sin título6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4" y="0"/>
            <a:ext cx="926958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7650702" y="4751012"/>
            <a:ext cx="1493298" cy="39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" sz="8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GC-F-004 V.01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9"/>
          <p:cNvSpPr txBox="1"/>
          <p:nvPr/>
        </p:nvSpPr>
        <p:spPr>
          <a:xfrm>
            <a:off x="196032" y="271949"/>
            <a:ext cx="8092007" cy="6976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859B"/>
              </a:buClr>
              <a:buSzPts val="6600"/>
              <a:buFont typeface="Calibri"/>
              <a:buNone/>
            </a:pPr>
            <a:r>
              <a:rPr lang="es" sz="6600" b="1" i="0" u="none" strike="noStrike" cap="none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Proyectos Primer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9"/>
          <p:cNvSpPr txBox="1"/>
          <p:nvPr/>
        </p:nvSpPr>
        <p:spPr>
          <a:xfrm>
            <a:off x="381000" y="805450"/>
            <a:ext cx="8224800" cy="879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4800"/>
              <a:buFont typeface="Calibri"/>
              <a:buNone/>
            </a:pPr>
            <a:r>
              <a:rPr lang="es" sz="3000" b="1" i="0" u="none" strike="noStrike" cap="none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Trimestre | ADSI-1803170 | Diurno </a:t>
            </a:r>
            <a:endParaRPr sz="3000" b="0" i="0" u="none" strike="noStrike" cap="non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9"/>
          <p:cNvSpPr txBox="1"/>
          <p:nvPr/>
        </p:nvSpPr>
        <p:spPr>
          <a:xfrm>
            <a:off x="643150" y="1456450"/>
            <a:ext cx="5243400" cy="745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4800"/>
              <a:buFont typeface="Calibri"/>
              <a:buNone/>
            </a:pPr>
            <a:r>
              <a:rPr lang="es" sz="3000" b="1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Entregable Nº1 </a:t>
            </a:r>
            <a:endParaRPr sz="30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9"/>
          <p:cNvSpPr txBox="1"/>
          <p:nvPr/>
        </p:nvSpPr>
        <p:spPr>
          <a:xfrm>
            <a:off x="418050" y="3804700"/>
            <a:ext cx="5625300" cy="9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 b="1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Centro de Electricidad, Electrónica y Telecomunicaciones </a:t>
            </a:r>
            <a:endParaRPr sz="1400" b="1" i="0" u="none" strike="noStrike" cap="none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 b="1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Regional Distrito Capital</a:t>
            </a:r>
            <a:endParaRPr sz="1400" b="1" i="0" u="none" strike="noStrike" cap="none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 b="1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Carrera 30 No. 17B -25 sur, Bogotá D.C, Colombia</a:t>
            </a:r>
            <a:endParaRPr sz="1400" b="1" i="0" u="none" strike="noStrike" cap="none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39"/>
          <p:cNvSpPr txBox="1"/>
          <p:nvPr/>
        </p:nvSpPr>
        <p:spPr>
          <a:xfrm>
            <a:off x="8731000" y="4803375"/>
            <a:ext cx="6111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1/9</a:t>
            </a:r>
            <a:endParaRPr sz="1400" b="1" i="0" u="none" strike="noStrike" cap="none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0"/>
          <p:cNvSpPr txBox="1"/>
          <p:nvPr/>
        </p:nvSpPr>
        <p:spPr>
          <a:xfrm>
            <a:off x="3875239" y="147389"/>
            <a:ext cx="5664870" cy="6976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" sz="5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</a:t>
            </a:r>
            <a:endParaRPr sz="5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40"/>
          <p:cNvSpPr txBox="1"/>
          <p:nvPr/>
        </p:nvSpPr>
        <p:spPr>
          <a:xfrm>
            <a:off x="5429750" y="669300"/>
            <a:ext cx="3492000" cy="837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" sz="4400" b="1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Metodológico</a:t>
            </a:r>
            <a:endParaRPr sz="4400" b="1" i="0" u="none" strike="noStrike" cap="none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40"/>
          <p:cNvSpPr txBox="1"/>
          <p:nvPr/>
        </p:nvSpPr>
        <p:spPr>
          <a:xfrm>
            <a:off x="3916146" y="1555972"/>
            <a:ext cx="4986900" cy="2951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Noto Sans Symbols"/>
              <a:buChar char="❖"/>
            </a:pPr>
            <a:r>
              <a:rPr lang="es"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Nombre Proyecto</a:t>
            </a:r>
            <a:endParaRPr sz="28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080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Noto Sans Symbols"/>
              <a:buChar char="❖"/>
            </a:pPr>
            <a:r>
              <a:rPr lang="es"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sz="28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080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Noto Sans Symbols"/>
              <a:buChar char="❖"/>
            </a:pPr>
            <a:r>
              <a:rPr lang="es"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Objetivos específicos </a:t>
            </a:r>
            <a:endParaRPr sz="28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080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Noto Sans Symbols"/>
              <a:buChar char="❖"/>
            </a:pPr>
            <a:r>
              <a:rPr lang="es"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Planteamiento del problema</a:t>
            </a:r>
            <a:endParaRPr sz="28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080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Noto Sans Symbols"/>
              <a:buChar char="❖"/>
            </a:pPr>
            <a:r>
              <a:rPr lang="es"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Alcance del proyecto</a:t>
            </a:r>
            <a:endParaRPr sz="28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080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Noto Sans Symbols"/>
              <a:buChar char="❖"/>
            </a:pPr>
            <a:r>
              <a:rPr lang="es"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Justificación</a:t>
            </a:r>
            <a:endParaRPr sz="28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8992" y="1396476"/>
            <a:ext cx="1479937" cy="2069687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40"/>
          <p:cNvSpPr txBox="1"/>
          <p:nvPr/>
        </p:nvSpPr>
        <p:spPr>
          <a:xfrm>
            <a:off x="8731000" y="4803375"/>
            <a:ext cx="6111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2/9</a:t>
            </a:r>
            <a:endParaRPr sz="1400" b="1" i="0" u="none" strike="noStrike" cap="none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1"/>
          <p:cNvSpPr txBox="1"/>
          <p:nvPr/>
        </p:nvSpPr>
        <p:spPr>
          <a:xfrm>
            <a:off x="-69300" y="0"/>
            <a:ext cx="9144000" cy="953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" sz="3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Nombres del proyecto</a:t>
            </a:r>
            <a:endParaRPr sz="3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41"/>
          <p:cNvSpPr txBox="1"/>
          <p:nvPr/>
        </p:nvSpPr>
        <p:spPr>
          <a:xfrm>
            <a:off x="214516" y="1345075"/>
            <a:ext cx="4986900" cy="2453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Nombre del proyecto: </a:t>
            </a:r>
            <a:endParaRPr sz="2200" dirty="0"/>
          </a:p>
          <a:p>
            <a: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Sistema de información que ayude al manejo de un GYM</a:t>
            </a:r>
            <a:endParaRPr sz="2200" dirty="0"/>
          </a:p>
          <a:p>
            <a: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Nombre Aplicativo:</a:t>
            </a:r>
            <a:endParaRPr sz="2200" dirty="0"/>
          </a:p>
          <a:p>
            <a: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“FIT-GYM SYSTEM”</a:t>
            </a:r>
            <a:endParaRPr sz="2200" dirty="0"/>
          </a:p>
        </p:txBody>
      </p:sp>
      <p:sp>
        <p:nvSpPr>
          <p:cNvPr id="221" name="Google Shape;221;p41"/>
          <p:cNvSpPr txBox="1"/>
          <p:nvPr/>
        </p:nvSpPr>
        <p:spPr>
          <a:xfrm>
            <a:off x="8731000" y="4803375"/>
            <a:ext cx="6111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3/9</a:t>
            </a:r>
            <a:endParaRPr sz="1400" b="1" i="0" u="none" strike="noStrike" cap="none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558" y="2027148"/>
            <a:ext cx="4387442" cy="17024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2"/>
          <p:cNvSpPr txBox="1"/>
          <p:nvPr/>
        </p:nvSpPr>
        <p:spPr>
          <a:xfrm>
            <a:off x="2362000" y="76200"/>
            <a:ext cx="4688100" cy="879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" sz="30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sz="3000" b="1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42"/>
          <p:cNvSpPr txBox="1"/>
          <p:nvPr/>
        </p:nvSpPr>
        <p:spPr>
          <a:xfrm>
            <a:off x="73016" y="1350563"/>
            <a:ext cx="8558920" cy="234361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Noto Sans Symbols"/>
              <a:buChar char="➢"/>
            </a:pPr>
            <a:r>
              <a:rPr lang="es" sz="2200" dirty="0" smtClean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Ayudar a los usuarios a conocer informacion del gimnasio como, Rutinas y Dietas, y ofrecer una variedad de proteinas para que los usuarios puedan comprar</a:t>
            </a:r>
          </a:p>
        </p:txBody>
      </p:sp>
      <p:sp>
        <p:nvSpPr>
          <p:cNvPr id="229" name="Google Shape;229;p42"/>
          <p:cNvSpPr txBox="1"/>
          <p:nvPr/>
        </p:nvSpPr>
        <p:spPr>
          <a:xfrm>
            <a:off x="8731000" y="4803375"/>
            <a:ext cx="6111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4/9</a:t>
            </a:r>
            <a:endParaRPr sz="1400" b="1" i="0" u="none" strike="noStrike" cap="none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3"/>
          <p:cNvSpPr txBox="1"/>
          <p:nvPr/>
        </p:nvSpPr>
        <p:spPr>
          <a:xfrm>
            <a:off x="2316181" y="60427"/>
            <a:ext cx="4106400" cy="879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" sz="3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Objetivos Específicos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43"/>
          <p:cNvSpPr txBox="1"/>
          <p:nvPr/>
        </p:nvSpPr>
        <p:spPr>
          <a:xfrm>
            <a:off x="67200" y="1385050"/>
            <a:ext cx="8924700" cy="3623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Noto Sans Symbols"/>
              <a:buChar char="❖"/>
            </a:pPr>
            <a:r>
              <a:rPr lang="e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Permitir que usuarios y entrenadores tengan acceso a una plataforma ingresando nombres y contraseñas.</a:t>
            </a:r>
            <a:endParaRPr sz="2200"/>
          </a:p>
          <a:p>
            <a:pPr marL="5080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Noto Sans Symbols"/>
              <a:buChar char="❖"/>
            </a:pPr>
            <a:r>
              <a:rPr lang="es"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Establecer un aplicativo para que usuarios y entrenadores tengan un método de contacto.</a:t>
            </a:r>
            <a:endParaRPr sz="2200"/>
          </a:p>
          <a:p>
            <a:pPr marL="5080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Noto Sans Symbols"/>
              <a:buChar char="❖"/>
            </a:pPr>
            <a:r>
              <a:rPr lang="es"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Generar un sistema que asigne rutinas y alimentación de acuerdo con el entrenador. </a:t>
            </a:r>
            <a:endParaRPr sz="2200"/>
          </a:p>
          <a:p>
            <a:pPr marL="5080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Noto Sans Symbols"/>
              <a:buChar char="❖"/>
            </a:pPr>
            <a:r>
              <a:rPr lang="e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Registrar a los instructores que trabajan en el gimnasio.</a:t>
            </a:r>
            <a:endParaRPr sz="2200"/>
          </a:p>
        </p:txBody>
      </p:sp>
      <p:sp>
        <p:nvSpPr>
          <p:cNvPr id="237" name="Google Shape;237;p43"/>
          <p:cNvSpPr txBox="1"/>
          <p:nvPr/>
        </p:nvSpPr>
        <p:spPr>
          <a:xfrm>
            <a:off x="8731000" y="4803375"/>
            <a:ext cx="6111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5/9</a:t>
            </a:r>
            <a:endParaRPr sz="1400" b="1" i="0" u="none" strike="noStrike" cap="none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4"/>
          <p:cNvSpPr txBox="1"/>
          <p:nvPr/>
        </p:nvSpPr>
        <p:spPr>
          <a:xfrm>
            <a:off x="1030575" y="76200"/>
            <a:ext cx="6841200" cy="879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" sz="30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     Planteamiento del problema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44"/>
          <p:cNvSpPr txBox="1"/>
          <p:nvPr/>
        </p:nvSpPr>
        <p:spPr>
          <a:xfrm>
            <a:off x="157200" y="1329200"/>
            <a:ext cx="4364100" cy="3654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El </a:t>
            </a:r>
            <a:r>
              <a:rPr lang="es" sz="2200" b="0" i="0" u="none" strike="noStrike" cap="none" dirty="0" smtClean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los gimnasios se presenta </a:t>
            </a:r>
            <a:r>
              <a:rPr lang="es" sz="22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una dificultad por parte los usuarios  para conocer dietas, rutinas y </a:t>
            </a:r>
            <a:r>
              <a:rPr lang="es" sz="2200" b="0" i="0" u="none" strike="noStrike" cap="none" dirty="0" smtClean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entrenadores</a:t>
            </a:r>
            <a:r>
              <a:rPr lang="es" sz="2200" dirty="0" smtClean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s" sz="22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generando confusiones a los usuarios y por esta razón van perdiendo poco a poco el interés por el gimnasio.</a:t>
            </a:r>
            <a:endParaRPr sz="2200" dirty="0"/>
          </a:p>
        </p:txBody>
      </p:sp>
      <p:pic>
        <p:nvPicPr>
          <p:cNvPr id="245" name="Google Shape;245;p44" descr="Ordenador portátil Chromebook abiert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13019" y="1524065"/>
            <a:ext cx="3772857" cy="2534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6" name="Google Shape;246;p44"/>
          <p:cNvGrpSpPr/>
          <p:nvPr/>
        </p:nvGrpSpPr>
        <p:grpSpPr>
          <a:xfrm>
            <a:off x="5198840" y="1635180"/>
            <a:ext cx="3504612" cy="2635574"/>
            <a:chOff x="5096400" y="1460650"/>
            <a:chExt cx="3504612" cy="2635574"/>
          </a:xfrm>
        </p:grpSpPr>
        <p:pic>
          <p:nvPicPr>
            <p:cNvPr id="247" name="Google Shape;247;p44" descr="Ejemplo de trama de una aplicación de escritorio"/>
            <p:cNvPicPr preferRelativeResize="0"/>
            <p:nvPr/>
          </p:nvPicPr>
          <p:blipFill rotWithShape="1">
            <a:blip r:embed="rId4">
              <a:alphaModFix/>
            </a:blip>
            <a:srcRect b="24800"/>
            <a:stretch/>
          </p:blipFill>
          <p:spPr>
            <a:xfrm>
              <a:off x="5096403" y="1585375"/>
              <a:ext cx="3203799" cy="1806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44" descr="Smartphone negro en posición vertical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259063" y="1460650"/>
              <a:ext cx="1341949" cy="2635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44" descr="Ejemplo de trama de una aplicación móvil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324600" y="1669950"/>
              <a:ext cx="1247049" cy="2216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4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173100" y="2375900"/>
              <a:ext cx="2064425" cy="6152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51" name="Google Shape;251;p4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367675" y="2582250"/>
              <a:ext cx="1147900" cy="552925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52" name="Google Shape;252;p4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364850" y="3184850"/>
              <a:ext cx="549175" cy="463575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53" name="Google Shape;253;p4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974287" y="3176874"/>
              <a:ext cx="549175" cy="463575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54" name="Google Shape;254;p44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367675" y="2015625"/>
              <a:ext cx="586026" cy="51695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55" name="Google Shape;255;p44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5096400" y="1669950"/>
              <a:ext cx="2162675" cy="261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44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7324600" y="1739450"/>
              <a:ext cx="1240550" cy="261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4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165275" y="3039100"/>
              <a:ext cx="1045700" cy="3531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58" name="Google Shape;258;p4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264850" y="3039100"/>
              <a:ext cx="964850" cy="3531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59" name="Google Shape;259;p44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7319325" y="3648425"/>
              <a:ext cx="1251550" cy="8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44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165275" y="1931100"/>
              <a:ext cx="646100" cy="417424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61" name="Google Shape;261;p44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6576500" y="1931100"/>
              <a:ext cx="667900" cy="417425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62" name="Google Shape;262;p44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5818050" y="1931100"/>
              <a:ext cx="758875" cy="417425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63" name="Google Shape;263;p44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7966400" y="2015625"/>
              <a:ext cx="549175" cy="51695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264" name="Google Shape;264;p44"/>
          <p:cNvSpPr txBox="1"/>
          <p:nvPr/>
        </p:nvSpPr>
        <p:spPr>
          <a:xfrm>
            <a:off x="8731000" y="4803375"/>
            <a:ext cx="6111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6/9</a:t>
            </a:r>
            <a:endParaRPr sz="1400" b="1" i="0" u="none" strike="noStrike" cap="none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5"/>
          <p:cNvSpPr txBox="1"/>
          <p:nvPr/>
        </p:nvSpPr>
        <p:spPr>
          <a:xfrm>
            <a:off x="1030575" y="76200"/>
            <a:ext cx="6841200" cy="879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" sz="3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Alcance del proyecto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Google Shape;27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225" y="1616100"/>
            <a:ext cx="4075505" cy="265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5"/>
          <p:cNvSpPr txBox="1"/>
          <p:nvPr/>
        </p:nvSpPr>
        <p:spPr>
          <a:xfrm>
            <a:off x="8731000" y="4803375"/>
            <a:ext cx="6111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7/9</a:t>
            </a:r>
            <a:endParaRPr sz="1400" b="1" i="0" u="none" strike="noStrike" cap="none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45"/>
          <p:cNvSpPr txBox="1"/>
          <p:nvPr/>
        </p:nvSpPr>
        <p:spPr>
          <a:xfrm>
            <a:off x="157200" y="1405400"/>
            <a:ext cx="4364100" cy="3654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Se debe especificar a los usuarios los servicios que </a:t>
            </a:r>
            <a:r>
              <a:rPr lang="es" sz="2200" dirty="0" smtClean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puede escoger en el gimnasio, definiendo el sistemas de control de usuarios y enseñando informacion sobre de dietas y rutinas , basándose en una determinada base de datos. Otros servicios fuera de los mencionados no se podrán brindar.  </a:t>
            </a:r>
            <a:endParaRPr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/>
          <p:nvPr/>
        </p:nvSpPr>
        <p:spPr>
          <a:xfrm>
            <a:off x="1030575" y="76200"/>
            <a:ext cx="6841200" cy="879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" sz="3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Justificación</a:t>
            </a:r>
            <a:endParaRPr sz="3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46"/>
          <p:cNvSpPr txBox="1"/>
          <p:nvPr/>
        </p:nvSpPr>
        <p:spPr>
          <a:xfrm>
            <a:off x="4572000" y="1580913"/>
            <a:ext cx="4123500" cy="2453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0" i="0" u="none" strike="noStrike" cap="none" dirty="0" smtClean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Al implementar un sistema de información que busca  </a:t>
            </a:r>
            <a:r>
              <a:rPr lang="es" sz="2200" dirty="0" smtClean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ayudar a</a:t>
            </a:r>
            <a:r>
              <a:rPr lang="es" sz="2200" b="0" i="0" u="none" strike="noStrike" cap="none" dirty="0" smtClean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 manejo del GYM, y que ayude al control de usuarios y su conocimiento, colaborando con los entrenadores y gerentes para una </a:t>
            </a:r>
            <a:r>
              <a:rPr lang="es" sz="2200" dirty="0" smtClean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correcta gestión del gimnasio.</a:t>
            </a:r>
            <a:r>
              <a:rPr lang="es" sz="2200" b="0" i="0" u="none" strike="noStrike" cap="none" dirty="0" smtClean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200" dirty="0"/>
          </a:p>
        </p:txBody>
      </p:sp>
      <p:pic>
        <p:nvPicPr>
          <p:cNvPr id="281" name="Google Shape;28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100" y="1140750"/>
            <a:ext cx="3548825" cy="354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6"/>
          <p:cNvSpPr txBox="1"/>
          <p:nvPr/>
        </p:nvSpPr>
        <p:spPr>
          <a:xfrm>
            <a:off x="8731000" y="4803375"/>
            <a:ext cx="6111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8/9</a:t>
            </a:r>
            <a:endParaRPr sz="1400" b="1" i="0" u="none" strike="noStrike" cap="none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7"/>
          <p:cNvSpPr txBox="1"/>
          <p:nvPr/>
        </p:nvSpPr>
        <p:spPr>
          <a:xfrm>
            <a:off x="8731000" y="4803375"/>
            <a:ext cx="6111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9/9</a:t>
            </a:r>
            <a:endParaRPr sz="1400" b="1" i="0" u="none" strike="noStrike" cap="none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ena2017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305</Words>
  <Application>Microsoft Office PowerPoint</Application>
  <PresentationFormat>Presentación en pantalla (16:9)</PresentationFormat>
  <Paragraphs>48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Arial</vt:lpstr>
      <vt:lpstr>Calibri</vt:lpstr>
      <vt:lpstr>Noto Sans Symbols</vt:lpstr>
      <vt:lpstr>sena2017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Usuario de Windows</cp:lastModifiedBy>
  <cp:revision>1</cp:revision>
  <dcterms:modified xsi:type="dcterms:W3CDTF">2020-01-29T16:22:40Z</dcterms:modified>
</cp:coreProperties>
</file>